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anose="020B0604020202020204" charset="0"/>
      <p:regular r:id="rId14"/>
    </p:embeddedFont>
    <p:embeddedFont>
      <p:font typeface="Nunito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42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516137" cy="2336222"/>
            <a:chOff x="0" y="0"/>
            <a:chExt cx="4876678" cy="6153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6678" cy="615301"/>
            </a:xfrm>
            <a:custGeom>
              <a:avLst/>
              <a:gdLst/>
              <a:ahLst/>
              <a:cxnLst/>
              <a:rect l="l" t="t" r="r" b="b"/>
              <a:pathLst>
                <a:path w="4876678" h="615301">
                  <a:moveTo>
                    <a:pt x="0" y="0"/>
                  </a:moveTo>
                  <a:lnTo>
                    <a:pt x="4876678" y="0"/>
                  </a:lnTo>
                  <a:lnTo>
                    <a:pt x="4876678" y="615301"/>
                  </a:lnTo>
                  <a:lnTo>
                    <a:pt x="0" y="615301"/>
                  </a:lnTo>
                  <a:close/>
                </a:path>
              </a:pathLst>
            </a:custGeom>
            <a:solidFill>
              <a:srgbClr val="165D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76678" cy="662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688199">
            <a:off x="9228954" y="6910031"/>
            <a:ext cx="3068468" cy="2705831"/>
          </a:xfrm>
          <a:custGeom>
            <a:avLst/>
            <a:gdLst/>
            <a:ahLst/>
            <a:cxnLst/>
            <a:rect l="l" t="t" r="r" b="b"/>
            <a:pathLst>
              <a:path w="3068468" h="2705831">
                <a:moveTo>
                  <a:pt x="0" y="0"/>
                </a:moveTo>
                <a:lnTo>
                  <a:pt x="3068469" y="0"/>
                </a:lnTo>
                <a:lnTo>
                  <a:pt x="3068469" y="2705832"/>
                </a:lnTo>
                <a:lnTo>
                  <a:pt x="0" y="270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892252" y="5894360"/>
            <a:ext cx="7121154" cy="857261"/>
            <a:chOff x="0" y="0"/>
            <a:chExt cx="9494872" cy="1143014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9494872" cy="546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49196"/>
              <a:ext cx="9494872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7474049"/>
            <a:ext cx="8860168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14617206" y="311015"/>
            <a:ext cx="3670794" cy="1714192"/>
          </a:xfrm>
          <a:custGeom>
            <a:avLst/>
            <a:gdLst/>
            <a:ahLst/>
            <a:cxnLst/>
            <a:rect l="l" t="t" r="r" b="b"/>
            <a:pathLst>
              <a:path w="3670794" h="1714192">
                <a:moveTo>
                  <a:pt x="0" y="0"/>
                </a:moveTo>
                <a:lnTo>
                  <a:pt x="3670794" y="0"/>
                </a:lnTo>
                <a:lnTo>
                  <a:pt x="3670794" y="1714192"/>
                </a:lnTo>
                <a:lnTo>
                  <a:pt x="0" y="1714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30312" y="710911"/>
            <a:ext cx="13634684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Welcome!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30312" y="2714689"/>
            <a:ext cx="15414165" cy="7572311"/>
            <a:chOff x="0" y="0"/>
            <a:chExt cx="20552221" cy="1009641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9525"/>
              <a:ext cx="20552221" cy="9490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9"/>
                </a:lnSpc>
              </a:pPr>
              <a:r>
                <a:rPr lang="en-US" sz="3999" b="1" dirty="0">
                  <a:solidFill>
                    <a:srgbClr val="191919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Lunchtime webinar: Seeing is Believing - Local Authority Matchmaking (North East &amp; Yorkshire)</a:t>
              </a:r>
            </a:p>
            <a:p>
              <a:pPr algn="l">
                <a:lnSpc>
                  <a:spcPts val="4799"/>
                </a:lnSpc>
              </a:pPr>
              <a:endParaRPr lang="en-US" sz="3999" b="1" dirty="0">
                <a:solidFill>
                  <a:srgbClr val="191919"/>
                </a:solidFill>
                <a:latin typeface="Nunito Bold"/>
                <a:ea typeface="Nunito Bold"/>
                <a:cs typeface="Nunito Bold"/>
                <a:sym typeface="Nunito Bold"/>
              </a:endParaRPr>
            </a:p>
            <a:p>
              <a:pPr algn="l">
                <a:lnSpc>
                  <a:spcPts val="3240"/>
                </a:lnSpc>
              </a:pPr>
              <a:endParaRPr lang="en-US" sz="3999" b="1" dirty="0">
                <a:solidFill>
                  <a:srgbClr val="191919"/>
                </a:solidFill>
                <a:latin typeface="Nunito Bold"/>
                <a:ea typeface="Nunito Bold"/>
                <a:cs typeface="Nunito Bold"/>
                <a:sym typeface="Nunito Bold"/>
              </a:endParaRPr>
            </a:p>
            <a:p>
              <a:pPr marL="582932" lvl="1" indent="-29146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dirty="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John Taylor, Head of Capacity Building &amp; Strategic Development, Community Energy England</a:t>
              </a:r>
            </a:p>
            <a:p>
              <a:pPr algn="l">
                <a:lnSpc>
                  <a:spcPts val="3240"/>
                </a:lnSpc>
              </a:pPr>
              <a:endParaRPr lang="en-US" sz="2700" dirty="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algn="l">
                <a:lnSpc>
                  <a:spcPts val="3240"/>
                </a:lnSpc>
              </a:pPr>
              <a:endParaRPr lang="en-US" sz="2700" dirty="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algn="l">
                <a:lnSpc>
                  <a:spcPts val="3240"/>
                </a:lnSpc>
              </a:pPr>
              <a:r>
                <a:rPr lang="en-US" sz="2700" b="1" dirty="0">
                  <a:solidFill>
                    <a:srgbClr val="191919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Today, we will also be hearing from:</a:t>
              </a:r>
            </a:p>
            <a:p>
              <a:pPr algn="l">
                <a:lnSpc>
                  <a:spcPts val="3240"/>
                </a:lnSpc>
              </a:pPr>
              <a:endParaRPr lang="en-US" sz="2700" b="1" dirty="0">
                <a:solidFill>
                  <a:srgbClr val="191919"/>
                </a:solidFill>
                <a:latin typeface="Nunito Bold"/>
                <a:ea typeface="Nunito Bold"/>
                <a:cs typeface="Nunito Bold"/>
                <a:sym typeface="Nunito Bold"/>
              </a:endParaRPr>
            </a:p>
            <a:p>
              <a:pPr marL="582932" lvl="1" indent="-29146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dirty="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Abbie Rodger, Net Zero Hub Project Manager (North East and Yorkshire region)</a:t>
              </a:r>
            </a:p>
            <a:p>
              <a:pPr algn="l">
                <a:lnSpc>
                  <a:spcPts val="3240"/>
                </a:lnSpc>
              </a:pPr>
              <a:endParaRPr lang="en-US" sz="2700" dirty="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582932" lvl="1" indent="-29146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dirty="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Sarah Burgess, Grand Union Community Energy</a:t>
              </a:r>
            </a:p>
            <a:p>
              <a:pPr algn="l">
                <a:lnSpc>
                  <a:spcPts val="3240"/>
                </a:lnSpc>
              </a:pPr>
              <a:endParaRPr lang="en-US" sz="2700" dirty="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582932" lvl="1" indent="-291466" algn="l">
                <a:lnSpc>
                  <a:spcPts val="3240"/>
                </a:lnSpc>
                <a:buFont typeface="Arial"/>
                <a:buChar char="•"/>
              </a:pPr>
              <a:r>
                <a:rPr lang="en-US" sz="2700" dirty="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Issy Burkitt, City of York Council</a:t>
              </a:r>
            </a:p>
            <a:p>
              <a:pPr algn="just">
                <a:lnSpc>
                  <a:spcPts val="3240"/>
                </a:lnSpc>
              </a:pPr>
              <a:endParaRPr lang="en-US" sz="2700" dirty="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algn="just">
                <a:lnSpc>
                  <a:spcPts val="3240"/>
                </a:lnSpc>
              </a:pPr>
              <a:endParaRPr lang="en-US" sz="2700" dirty="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02597"/>
              <a:ext cx="20552221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516137" cy="2336222"/>
            <a:chOff x="0" y="0"/>
            <a:chExt cx="4876678" cy="6153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6678" cy="615301"/>
            </a:xfrm>
            <a:custGeom>
              <a:avLst/>
              <a:gdLst/>
              <a:ahLst/>
              <a:cxnLst/>
              <a:rect l="l" t="t" r="r" b="b"/>
              <a:pathLst>
                <a:path w="4876678" h="615301">
                  <a:moveTo>
                    <a:pt x="0" y="0"/>
                  </a:moveTo>
                  <a:lnTo>
                    <a:pt x="4876678" y="0"/>
                  </a:lnTo>
                  <a:lnTo>
                    <a:pt x="4876678" y="615301"/>
                  </a:lnTo>
                  <a:lnTo>
                    <a:pt x="0" y="615301"/>
                  </a:lnTo>
                  <a:close/>
                </a:path>
              </a:pathLst>
            </a:custGeom>
            <a:solidFill>
              <a:srgbClr val="165D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76678" cy="662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1158" y="710911"/>
            <a:ext cx="13634684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Community Energy England (CEE)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2252" y="3056195"/>
            <a:ext cx="12191539" cy="440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en-US" sz="2634" b="1">
                <a:solidFill>
                  <a:srgbClr val="191919"/>
                </a:solidFill>
                <a:latin typeface="Nunito Bold"/>
                <a:ea typeface="Nunito Bold"/>
                <a:cs typeface="Nunito Bold"/>
                <a:sym typeface="Nunito Bold"/>
              </a:rPr>
              <a:t>Community Energy England (CEE) is the national network and representative body for community energy.</a:t>
            </a:r>
          </a:p>
          <a:p>
            <a:pPr algn="l">
              <a:lnSpc>
                <a:spcPts val="3161"/>
              </a:lnSpc>
            </a:pPr>
            <a:endParaRPr lang="en-US" sz="2634" b="1">
              <a:solidFill>
                <a:srgbClr val="191919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l">
              <a:lnSpc>
                <a:spcPts val="3161"/>
              </a:lnSpc>
            </a:pPr>
            <a:endParaRPr lang="en-US" sz="2634" b="1">
              <a:solidFill>
                <a:srgbClr val="191919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l">
              <a:lnSpc>
                <a:spcPts val="3161"/>
              </a:lnSpc>
            </a:pPr>
            <a:endParaRPr lang="en-US" sz="2634" b="1">
              <a:solidFill>
                <a:srgbClr val="191919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l">
              <a:lnSpc>
                <a:spcPts val="3161"/>
              </a:lnSpc>
            </a:pPr>
            <a:endParaRPr lang="en-US" sz="2634" b="1">
              <a:solidFill>
                <a:srgbClr val="191919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l">
              <a:lnSpc>
                <a:spcPts val="3161"/>
              </a:lnSpc>
            </a:pPr>
            <a:endParaRPr lang="en-US" sz="2634" b="1">
              <a:solidFill>
                <a:srgbClr val="191919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l">
              <a:lnSpc>
                <a:spcPts val="3161"/>
              </a:lnSpc>
            </a:pPr>
            <a:endParaRPr lang="en-US" sz="2634" b="1">
              <a:solidFill>
                <a:srgbClr val="191919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l">
              <a:lnSpc>
                <a:spcPts val="3161"/>
              </a:lnSpc>
            </a:pPr>
            <a:endParaRPr lang="en-US" sz="2634" b="1">
              <a:solidFill>
                <a:srgbClr val="191919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l">
              <a:lnSpc>
                <a:spcPts val="3161"/>
              </a:lnSpc>
            </a:pPr>
            <a:endParaRPr lang="en-US" sz="2634" b="1">
              <a:solidFill>
                <a:srgbClr val="191919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l">
              <a:lnSpc>
                <a:spcPts val="3161"/>
              </a:lnSpc>
              <a:spcBef>
                <a:spcPct val="0"/>
              </a:spcBef>
            </a:pPr>
            <a:endParaRPr lang="en-US" sz="2634" b="1">
              <a:solidFill>
                <a:srgbClr val="191919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7" name="Freeform 7"/>
          <p:cNvSpPr/>
          <p:nvPr/>
        </p:nvSpPr>
        <p:spPr>
          <a:xfrm rot="1688199">
            <a:off x="9228954" y="6910031"/>
            <a:ext cx="3068468" cy="2705831"/>
          </a:xfrm>
          <a:custGeom>
            <a:avLst/>
            <a:gdLst/>
            <a:ahLst/>
            <a:cxnLst/>
            <a:rect l="l" t="t" r="r" b="b"/>
            <a:pathLst>
              <a:path w="3068468" h="2705831">
                <a:moveTo>
                  <a:pt x="0" y="0"/>
                </a:moveTo>
                <a:lnTo>
                  <a:pt x="3068469" y="0"/>
                </a:lnTo>
                <a:lnTo>
                  <a:pt x="3068469" y="2705832"/>
                </a:lnTo>
                <a:lnTo>
                  <a:pt x="0" y="270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37823" y="5851640"/>
            <a:ext cx="4257877" cy="4257860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0154" b="-10154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3361375" y="2774372"/>
            <a:ext cx="2886779" cy="2886767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37396" r="-3739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10082092" y="4217756"/>
            <a:ext cx="3001698" cy="2646952"/>
          </a:xfrm>
          <a:custGeom>
            <a:avLst/>
            <a:gdLst/>
            <a:ahLst/>
            <a:cxnLst/>
            <a:rect l="l" t="t" r="r" b="b"/>
            <a:pathLst>
              <a:path w="3001698" h="2646952">
                <a:moveTo>
                  <a:pt x="0" y="0"/>
                </a:moveTo>
                <a:lnTo>
                  <a:pt x="3001698" y="0"/>
                </a:lnTo>
                <a:lnTo>
                  <a:pt x="3001698" y="2646952"/>
                </a:lnTo>
                <a:lnTo>
                  <a:pt x="0" y="26469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688199">
            <a:off x="9836211" y="7349040"/>
            <a:ext cx="3068468" cy="2705831"/>
          </a:xfrm>
          <a:custGeom>
            <a:avLst/>
            <a:gdLst/>
            <a:ahLst/>
            <a:cxnLst/>
            <a:rect l="l" t="t" r="r" b="b"/>
            <a:pathLst>
              <a:path w="3068468" h="2705831">
                <a:moveTo>
                  <a:pt x="0" y="0"/>
                </a:moveTo>
                <a:lnTo>
                  <a:pt x="3068468" y="0"/>
                </a:lnTo>
                <a:lnTo>
                  <a:pt x="3068468" y="2705831"/>
                </a:lnTo>
                <a:lnTo>
                  <a:pt x="0" y="27058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892252" y="4665673"/>
            <a:ext cx="7121154" cy="3314636"/>
            <a:chOff x="0" y="0"/>
            <a:chExt cx="9494872" cy="441951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9494872" cy="3822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32" lvl="1" indent="-291466" algn="l">
                <a:lnSpc>
                  <a:spcPts val="3240"/>
                </a:lnSpc>
                <a:buFont typeface="Arial"/>
                <a:buChar char="•"/>
              </a:pPr>
              <a:r>
                <a:rPr lang="en-US" sz="27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A voice for the sector</a:t>
              </a:r>
            </a:p>
            <a:p>
              <a:pPr algn="l">
                <a:lnSpc>
                  <a:spcPts val="3240"/>
                </a:lnSpc>
              </a:pPr>
              <a:endParaRPr lang="en-US" sz="270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582932" lvl="1" indent="-291466" algn="l">
                <a:lnSpc>
                  <a:spcPts val="3240"/>
                </a:lnSpc>
                <a:buFont typeface="Arial"/>
                <a:buChar char="•"/>
              </a:pPr>
              <a:r>
                <a:rPr lang="en-US" sz="27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We provide opportunities and mechanisms for active community energy practitioners in all parts of England to connect, learn, share business models and help each other overcome obstacles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925697"/>
              <a:ext cx="9494872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7474049"/>
            <a:ext cx="8860168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endParaRPr/>
          </a:p>
        </p:txBody>
      </p:sp>
      <p:grpSp>
        <p:nvGrpSpPr>
          <p:cNvPr id="18" name="Group 18"/>
          <p:cNvGrpSpPr/>
          <p:nvPr/>
        </p:nvGrpSpPr>
        <p:grpSpPr>
          <a:xfrm>
            <a:off x="1028700" y="8262910"/>
            <a:ext cx="8080132" cy="1406536"/>
            <a:chOff x="0" y="0"/>
            <a:chExt cx="10773509" cy="187538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0"/>
              <a:ext cx="10773509" cy="546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39"/>
                </a:lnSpc>
                <a:spcBef>
                  <a:spcPct val="0"/>
                </a:spcBef>
              </a:pPr>
              <a:r>
                <a:rPr lang="en-US" sz="2699" b="1">
                  <a:solidFill>
                    <a:srgbClr val="191919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340+ members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649196"/>
              <a:ext cx="10773509" cy="1226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8" lvl="1" indent="-291464" algn="l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Community energy organisations, sector stakeholders and other supportive organisations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4617206" y="311015"/>
            <a:ext cx="3670794" cy="1714192"/>
          </a:xfrm>
          <a:custGeom>
            <a:avLst/>
            <a:gdLst/>
            <a:ahLst/>
            <a:cxnLst/>
            <a:rect l="l" t="t" r="r" b="b"/>
            <a:pathLst>
              <a:path w="3670794" h="1714192">
                <a:moveTo>
                  <a:pt x="0" y="0"/>
                </a:moveTo>
                <a:lnTo>
                  <a:pt x="3670794" y="0"/>
                </a:lnTo>
                <a:lnTo>
                  <a:pt x="3670794" y="1714192"/>
                </a:lnTo>
                <a:lnTo>
                  <a:pt x="0" y="17141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516137" cy="2336222"/>
            <a:chOff x="0" y="0"/>
            <a:chExt cx="4876678" cy="6153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6678" cy="615301"/>
            </a:xfrm>
            <a:custGeom>
              <a:avLst/>
              <a:gdLst/>
              <a:ahLst/>
              <a:cxnLst/>
              <a:rect l="l" t="t" r="r" b="b"/>
              <a:pathLst>
                <a:path w="4876678" h="615301">
                  <a:moveTo>
                    <a:pt x="0" y="0"/>
                  </a:moveTo>
                  <a:lnTo>
                    <a:pt x="4876678" y="0"/>
                  </a:lnTo>
                  <a:lnTo>
                    <a:pt x="4876678" y="615301"/>
                  </a:lnTo>
                  <a:lnTo>
                    <a:pt x="0" y="615301"/>
                  </a:lnTo>
                  <a:close/>
                </a:path>
              </a:pathLst>
            </a:custGeom>
            <a:solidFill>
              <a:srgbClr val="165D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76678" cy="662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12467" y="772824"/>
            <a:ext cx="15528116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0"/>
              </a:lnSpc>
            </a:pPr>
            <a:r>
              <a:rPr lang="en-US" sz="52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Community Energy: Nationally and regionally</a:t>
            </a:r>
          </a:p>
        </p:txBody>
      </p:sp>
      <p:sp>
        <p:nvSpPr>
          <p:cNvPr id="6" name="Freeform 6"/>
          <p:cNvSpPr/>
          <p:nvPr/>
        </p:nvSpPr>
        <p:spPr>
          <a:xfrm rot="1688199">
            <a:off x="9228954" y="6910031"/>
            <a:ext cx="3068468" cy="2705831"/>
          </a:xfrm>
          <a:custGeom>
            <a:avLst/>
            <a:gdLst/>
            <a:ahLst/>
            <a:cxnLst/>
            <a:rect l="l" t="t" r="r" b="b"/>
            <a:pathLst>
              <a:path w="3068468" h="2705831">
                <a:moveTo>
                  <a:pt x="0" y="0"/>
                </a:moveTo>
                <a:lnTo>
                  <a:pt x="3068469" y="0"/>
                </a:lnTo>
                <a:lnTo>
                  <a:pt x="3068469" y="2705832"/>
                </a:lnTo>
                <a:lnTo>
                  <a:pt x="0" y="270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2396692" y="5539361"/>
            <a:ext cx="7121154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396692" y="7827956"/>
            <a:ext cx="7121154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0"/>
              </a:lnSpc>
              <a:spcBef>
                <a:spcPct val="0"/>
              </a:spcBef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412467" y="2909092"/>
            <a:ext cx="16525361" cy="819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r>
              <a:rPr lang="en-US" sz="270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Our national map represents the most comprehensive dataset of community energy groups, projects and their locations, that we know to exist nationally. 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258069" y="3728391"/>
            <a:ext cx="6130083" cy="6130059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4790" r="-14790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937481" y="4299891"/>
            <a:ext cx="4524544" cy="4524526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106" r="-2106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4617206" y="311015"/>
            <a:ext cx="3670794" cy="1714192"/>
          </a:xfrm>
          <a:custGeom>
            <a:avLst/>
            <a:gdLst/>
            <a:ahLst/>
            <a:cxnLst/>
            <a:rect l="l" t="t" r="r" b="b"/>
            <a:pathLst>
              <a:path w="3670794" h="1714192">
                <a:moveTo>
                  <a:pt x="0" y="0"/>
                </a:moveTo>
                <a:lnTo>
                  <a:pt x="3670794" y="0"/>
                </a:lnTo>
                <a:lnTo>
                  <a:pt x="3670794" y="1714192"/>
                </a:lnTo>
                <a:lnTo>
                  <a:pt x="0" y="171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516137" cy="2336222"/>
            <a:chOff x="0" y="0"/>
            <a:chExt cx="4876678" cy="6153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6678" cy="615301"/>
            </a:xfrm>
            <a:custGeom>
              <a:avLst/>
              <a:gdLst/>
              <a:ahLst/>
              <a:cxnLst/>
              <a:rect l="l" t="t" r="r" b="b"/>
              <a:pathLst>
                <a:path w="4876678" h="615301">
                  <a:moveTo>
                    <a:pt x="0" y="0"/>
                  </a:moveTo>
                  <a:lnTo>
                    <a:pt x="4876678" y="0"/>
                  </a:lnTo>
                  <a:lnTo>
                    <a:pt x="4876678" y="615301"/>
                  </a:lnTo>
                  <a:lnTo>
                    <a:pt x="0" y="615301"/>
                  </a:lnTo>
                  <a:close/>
                </a:path>
              </a:pathLst>
            </a:custGeom>
            <a:solidFill>
              <a:srgbClr val="165D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76678" cy="662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17206" y="311015"/>
            <a:ext cx="3670794" cy="1714192"/>
          </a:xfrm>
          <a:custGeom>
            <a:avLst/>
            <a:gdLst/>
            <a:ahLst/>
            <a:cxnLst/>
            <a:rect l="l" t="t" r="r" b="b"/>
            <a:pathLst>
              <a:path w="3670794" h="1714192">
                <a:moveTo>
                  <a:pt x="0" y="0"/>
                </a:moveTo>
                <a:lnTo>
                  <a:pt x="3670794" y="0"/>
                </a:lnTo>
                <a:lnTo>
                  <a:pt x="3670794" y="1714192"/>
                </a:lnTo>
                <a:lnTo>
                  <a:pt x="0" y="171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0312" y="710911"/>
            <a:ext cx="14054565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0"/>
              </a:lnSpc>
            </a:pPr>
            <a:r>
              <a:rPr lang="en-US" sz="59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An introduction to “Seeing is Believing”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0312" y="2695041"/>
            <a:ext cx="17365662" cy="625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1"/>
              </a:lnSpc>
            </a:pPr>
            <a:endParaRPr/>
          </a:p>
          <a:p>
            <a:pPr marL="643338" lvl="1" indent="-321669" algn="l">
              <a:lnSpc>
                <a:spcPts val="4171"/>
              </a:lnSpc>
              <a:buFont typeface="Arial"/>
              <a:buChar char="•"/>
            </a:pPr>
            <a:r>
              <a:rPr lang="en-US" sz="297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Funded by the North East and Yorkshire Net Zero Hub</a:t>
            </a:r>
          </a:p>
          <a:p>
            <a:pPr algn="l">
              <a:lnSpc>
                <a:spcPts val="4171"/>
              </a:lnSpc>
            </a:pPr>
            <a:endParaRPr lang="en-US" sz="2979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43338" lvl="1" indent="-321669" algn="l">
              <a:lnSpc>
                <a:spcPts val="4171"/>
              </a:lnSpc>
              <a:buFont typeface="Arial"/>
              <a:buChar char="•"/>
            </a:pPr>
            <a:r>
              <a:rPr lang="en-US" sz="297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Delivered by Community Energy England, Ashden, and Centre for Sustainable Energy</a:t>
            </a:r>
          </a:p>
          <a:p>
            <a:pPr algn="l">
              <a:lnSpc>
                <a:spcPts val="4171"/>
              </a:lnSpc>
            </a:pPr>
            <a:endParaRPr lang="en-US" sz="2979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43338" lvl="1" indent="-321669" algn="l">
              <a:lnSpc>
                <a:spcPts val="4171"/>
              </a:lnSpc>
              <a:buFont typeface="Arial"/>
              <a:buChar char="•"/>
            </a:pPr>
            <a:r>
              <a:rPr lang="en-US" sz="297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Sharing inspiring stories (site visits, networking, events, etc.)</a:t>
            </a:r>
          </a:p>
          <a:p>
            <a:pPr algn="l">
              <a:lnSpc>
                <a:spcPts val="4171"/>
              </a:lnSpc>
            </a:pPr>
            <a:endParaRPr lang="en-US" sz="2979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43338" lvl="1" indent="-321669" algn="l">
              <a:lnSpc>
                <a:spcPts val="4171"/>
              </a:lnSpc>
              <a:buFont typeface="Arial"/>
              <a:buChar char="•"/>
            </a:pPr>
            <a:r>
              <a:rPr lang="en-US" sz="297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Showing how collaborations got started, what’s worked well, and how you can get involved </a:t>
            </a:r>
          </a:p>
          <a:p>
            <a:pPr algn="l">
              <a:lnSpc>
                <a:spcPts val="4171"/>
              </a:lnSpc>
            </a:pPr>
            <a:endParaRPr lang="en-US" sz="2979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43338" lvl="1" indent="-321669" algn="l">
              <a:lnSpc>
                <a:spcPts val="4171"/>
              </a:lnSpc>
              <a:buFont typeface="Arial"/>
              <a:buChar char="•"/>
            </a:pPr>
            <a:r>
              <a:rPr lang="en-US" sz="297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Brings together politicians, local authorities, civil servants, voluntary sector organisations, and community energy enterprises</a:t>
            </a:r>
          </a:p>
          <a:p>
            <a:pPr algn="l">
              <a:lnSpc>
                <a:spcPts val="4171"/>
              </a:lnSpc>
              <a:spcBef>
                <a:spcPct val="0"/>
              </a:spcBef>
            </a:pPr>
            <a:endParaRPr lang="en-US" sz="2979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36222"/>
            <a:chOff x="0" y="0"/>
            <a:chExt cx="4816593" cy="6153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15301"/>
            </a:xfrm>
            <a:custGeom>
              <a:avLst/>
              <a:gdLst/>
              <a:ahLst/>
              <a:cxnLst/>
              <a:rect l="l" t="t" r="r" b="b"/>
              <a:pathLst>
                <a:path w="4816592" h="615301">
                  <a:moveTo>
                    <a:pt x="0" y="0"/>
                  </a:moveTo>
                  <a:lnTo>
                    <a:pt x="4816592" y="0"/>
                  </a:lnTo>
                  <a:lnTo>
                    <a:pt x="4816592" y="615301"/>
                  </a:lnTo>
                  <a:lnTo>
                    <a:pt x="0" y="615301"/>
                  </a:lnTo>
                  <a:close/>
                </a:path>
              </a:pathLst>
            </a:custGeom>
            <a:solidFill>
              <a:srgbClr val="165D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662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17206" y="311015"/>
            <a:ext cx="3670794" cy="1714192"/>
          </a:xfrm>
          <a:custGeom>
            <a:avLst/>
            <a:gdLst/>
            <a:ahLst/>
            <a:cxnLst/>
            <a:rect l="l" t="t" r="r" b="b"/>
            <a:pathLst>
              <a:path w="3670794" h="1714192">
                <a:moveTo>
                  <a:pt x="0" y="0"/>
                </a:moveTo>
                <a:lnTo>
                  <a:pt x="3670794" y="0"/>
                </a:lnTo>
                <a:lnTo>
                  <a:pt x="3670794" y="1714192"/>
                </a:lnTo>
                <a:lnTo>
                  <a:pt x="0" y="171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0312" y="710911"/>
            <a:ext cx="13844624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0"/>
              </a:lnSpc>
            </a:pPr>
            <a:r>
              <a:rPr lang="en-US" sz="59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Seeing is Believing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0312" y="3158580"/>
            <a:ext cx="10831261" cy="5210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1"/>
              </a:lnSpc>
            </a:pPr>
            <a:r>
              <a:rPr lang="en-US" sz="2979" b="1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Local authority matchmaking work:</a:t>
            </a:r>
          </a:p>
          <a:p>
            <a:pPr algn="l">
              <a:lnSpc>
                <a:spcPts val="4171"/>
              </a:lnSpc>
            </a:pPr>
            <a:endParaRPr lang="en-US" sz="2979" b="1">
              <a:solidFill>
                <a:srgbClr val="000000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643338" lvl="1" indent="-321669" algn="l">
              <a:lnSpc>
                <a:spcPts val="4171"/>
              </a:lnSpc>
              <a:buFont typeface="Arial"/>
              <a:buChar char="•"/>
            </a:pPr>
            <a:r>
              <a:rPr lang="en-US" sz="297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Connect local councils and community energy groups</a:t>
            </a:r>
          </a:p>
          <a:p>
            <a:pPr marL="643338" lvl="1" indent="-321669" algn="l">
              <a:lnSpc>
                <a:spcPts val="4171"/>
              </a:lnSpc>
              <a:buFont typeface="Arial"/>
              <a:buChar char="•"/>
            </a:pPr>
            <a:r>
              <a:rPr lang="en-US" sz="297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Site visits and tours</a:t>
            </a:r>
          </a:p>
          <a:p>
            <a:pPr algn="l">
              <a:lnSpc>
                <a:spcPts val="4171"/>
              </a:lnSpc>
            </a:pPr>
            <a:endParaRPr lang="en-US" sz="2979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4171"/>
              </a:lnSpc>
            </a:pPr>
            <a:r>
              <a:rPr lang="en-US" sz="2979" b="1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Upcoming events:</a:t>
            </a:r>
          </a:p>
          <a:p>
            <a:pPr marL="643338" lvl="1" indent="-321669" algn="l">
              <a:lnSpc>
                <a:spcPts val="4171"/>
              </a:lnSpc>
              <a:buFont typeface="Arial"/>
              <a:buChar char="•"/>
            </a:pPr>
            <a:r>
              <a:rPr lang="en-US" sz="297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Weds 26th Nov, 10 am - 4pm, York: Tour</a:t>
            </a:r>
          </a:p>
          <a:p>
            <a:pPr marL="643338" lvl="1" indent="-321669" algn="l">
              <a:lnSpc>
                <a:spcPts val="4171"/>
              </a:lnSpc>
              <a:buFont typeface="Arial"/>
              <a:buChar char="•"/>
            </a:pPr>
            <a:r>
              <a:rPr lang="en-US" sz="2979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Thurs 4th Dec, 10 am - 4 pm: Tour and networking</a:t>
            </a:r>
          </a:p>
          <a:p>
            <a:pPr algn="l">
              <a:lnSpc>
                <a:spcPts val="4171"/>
              </a:lnSpc>
            </a:pPr>
            <a:endParaRPr lang="en-US" sz="2979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4171"/>
              </a:lnSpc>
              <a:spcBef>
                <a:spcPct val="0"/>
              </a:spcBef>
            </a:pPr>
            <a:endParaRPr lang="en-US" sz="2979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710388" y="2336222"/>
            <a:ext cx="6577612" cy="7950778"/>
          </a:xfrm>
          <a:custGeom>
            <a:avLst/>
            <a:gdLst/>
            <a:ahLst/>
            <a:cxnLst/>
            <a:rect l="l" t="t" r="r" b="b"/>
            <a:pathLst>
              <a:path w="6577612" h="7950778">
                <a:moveTo>
                  <a:pt x="0" y="0"/>
                </a:moveTo>
                <a:lnTo>
                  <a:pt x="6577612" y="0"/>
                </a:lnTo>
                <a:lnTo>
                  <a:pt x="6577612" y="7950778"/>
                </a:lnTo>
                <a:lnTo>
                  <a:pt x="0" y="7950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</a:blip>
            <a:stretch>
              <a:fillRect l="-18731" r="-62923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36222"/>
            <a:chOff x="0" y="0"/>
            <a:chExt cx="4816593" cy="6153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15301"/>
            </a:xfrm>
            <a:custGeom>
              <a:avLst/>
              <a:gdLst/>
              <a:ahLst/>
              <a:cxnLst/>
              <a:rect l="l" t="t" r="r" b="b"/>
              <a:pathLst>
                <a:path w="4816592" h="615301">
                  <a:moveTo>
                    <a:pt x="0" y="0"/>
                  </a:moveTo>
                  <a:lnTo>
                    <a:pt x="4816592" y="0"/>
                  </a:lnTo>
                  <a:lnTo>
                    <a:pt x="4816592" y="615301"/>
                  </a:lnTo>
                  <a:lnTo>
                    <a:pt x="0" y="615301"/>
                  </a:lnTo>
                  <a:close/>
                </a:path>
              </a:pathLst>
            </a:custGeom>
            <a:solidFill>
              <a:srgbClr val="165D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662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13862" y="3068027"/>
            <a:ext cx="13042834" cy="520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1"/>
              </a:lnSpc>
            </a:pPr>
            <a:r>
              <a:rPr lang="en-US" sz="2634" b="1">
                <a:solidFill>
                  <a:srgbClr val="191919"/>
                </a:solidFill>
                <a:latin typeface="Nunito Bold"/>
                <a:ea typeface="Nunito Bold"/>
                <a:cs typeface="Nunito Bold"/>
                <a:sym typeface="Nunito Bold"/>
              </a:rPr>
              <a:t>The Energy Learning Network:</a:t>
            </a:r>
          </a:p>
          <a:p>
            <a:pPr algn="l">
              <a:lnSpc>
                <a:spcPts val="3161"/>
              </a:lnSpc>
            </a:pPr>
            <a:endParaRPr lang="en-US" sz="2634" b="1">
              <a:solidFill>
                <a:srgbClr val="191919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568851" lvl="1" indent="-284425" algn="l">
              <a:lnSpc>
                <a:spcPts val="3161"/>
              </a:lnSpc>
              <a:buFont typeface="Arial"/>
              <a:buChar char="•"/>
            </a:pPr>
            <a:r>
              <a:rPr lang="en-US" sz="2634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Free insights, resources and connections for existing community energy groups</a:t>
            </a:r>
          </a:p>
          <a:p>
            <a:pPr marL="568851" lvl="1" indent="-284425" algn="l">
              <a:lnSpc>
                <a:spcPts val="3161"/>
              </a:lnSpc>
              <a:buFont typeface="Arial"/>
              <a:buChar char="•"/>
            </a:pPr>
            <a:r>
              <a:rPr lang="en-US" sz="2634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Mentoring and peer learning opportunities</a:t>
            </a:r>
          </a:p>
          <a:p>
            <a:pPr marL="568851" lvl="1" indent="-284425" algn="l">
              <a:lnSpc>
                <a:spcPts val="3161"/>
              </a:lnSpc>
              <a:buFont typeface="Arial"/>
              <a:buChar char="•"/>
            </a:pPr>
            <a:r>
              <a:rPr lang="en-US" sz="2634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Collaboration between CEE, Ashden, the Centre for Sustainable Energy, Community Energy Scotland, Community Energy Wales, and Northern Ireland’s Action Renewables.</a:t>
            </a:r>
          </a:p>
          <a:p>
            <a:pPr algn="l">
              <a:lnSpc>
                <a:spcPts val="3161"/>
              </a:lnSpc>
            </a:pPr>
            <a:endParaRPr lang="en-US" sz="2634">
              <a:solidFill>
                <a:srgbClr val="191919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161"/>
              </a:lnSpc>
            </a:pPr>
            <a:r>
              <a:rPr lang="en-US" sz="2634" b="1">
                <a:solidFill>
                  <a:srgbClr val="191919"/>
                </a:solidFill>
                <a:latin typeface="Nunito Bold"/>
                <a:ea typeface="Nunito Bold"/>
                <a:cs typeface="Nunito Bold"/>
                <a:sym typeface="Nunito Bold"/>
              </a:rPr>
              <a:t>Community Energy GO:</a:t>
            </a:r>
          </a:p>
          <a:p>
            <a:pPr algn="l">
              <a:lnSpc>
                <a:spcPts val="3161"/>
              </a:lnSpc>
            </a:pPr>
            <a:endParaRPr lang="en-US" sz="2634" b="1">
              <a:solidFill>
                <a:srgbClr val="191919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568851" lvl="1" indent="-284425" algn="l">
              <a:lnSpc>
                <a:spcPts val="3161"/>
              </a:lnSpc>
              <a:buFont typeface="Arial"/>
              <a:buChar char="•"/>
            </a:pPr>
            <a:r>
              <a:rPr lang="en-US" sz="2634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Connect community groups across England with expert advice, practical tools and hands-on support.</a:t>
            </a:r>
          </a:p>
          <a:p>
            <a:pPr marL="568851" lvl="1" indent="-284425" algn="l">
              <a:lnSpc>
                <a:spcPts val="3161"/>
              </a:lnSpc>
              <a:buFont typeface="Arial"/>
              <a:buChar char="•"/>
            </a:pPr>
            <a:r>
              <a:rPr lang="en-US" sz="2634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Free, tailored to help develop renewable energy or low-carbon projects. </a:t>
            </a:r>
          </a:p>
        </p:txBody>
      </p:sp>
      <p:sp>
        <p:nvSpPr>
          <p:cNvPr id="6" name="Freeform 6"/>
          <p:cNvSpPr/>
          <p:nvPr/>
        </p:nvSpPr>
        <p:spPr>
          <a:xfrm>
            <a:off x="14451417" y="3268052"/>
            <a:ext cx="3836583" cy="3553853"/>
          </a:xfrm>
          <a:custGeom>
            <a:avLst/>
            <a:gdLst/>
            <a:ahLst/>
            <a:cxnLst/>
            <a:rect l="l" t="t" r="r" b="b"/>
            <a:pathLst>
              <a:path w="3836583" h="3553853">
                <a:moveTo>
                  <a:pt x="0" y="0"/>
                </a:moveTo>
                <a:lnTo>
                  <a:pt x="3836583" y="0"/>
                </a:lnTo>
                <a:lnTo>
                  <a:pt x="3836583" y="3553853"/>
                </a:lnTo>
                <a:lnTo>
                  <a:pt x="0" y="3553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17206" y="311015"/>
            <a:ext cx="3670794" cy="1714192"/>
          </a:xfrm>
          <a:custGeom>
            <a:avLst/>
            <a:gdLst/>
            <a:ahLst/>
            <a:cxnLst/>
            <a:rect l="l" t="t" r="r" b="b"/>
            <a:pathLst>
              <a:path w="3670794" h="1714192">
                <a:moveTo>
                  <a:pt x="0" y="0"/>
                </a:moveTo>
                <a:lnTo>
                  <a:pt x="3670794" y="0"/>
                </a:lnTo>
                <a:lnTo>
                  <a:pt x="3670794" y="1714192"/>
                </a:lnTo>
                <a:lnTo>
                  <a:pt x="0" y="1714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373310" y="8748122"/>
            <a:ext cx="6914690" cy="1538878"/>
          </a:xfrm>
          <a:custGeom>
            <a:avLst/>
            <a:gdLst/>
            <a:ahLst/>
            <a:cxnLst/>
            <a:rect l="l" t="t" r="r" b="b"/>
            <a:pathLst>
              <a:path w="6914690" h="1538878">
                <a:moveTo>
                  <a:pt x="0" y="0"/>
                </a:moveTo>
                <a:lnTo>
                  <a:pt x="6914690" y="0"/>
                </a:lnTo>
                <a:lnTo>
                  <a:pt x="6914690" y="1538878"/>
                </a:lnTo>
                <a:lnTo>
                  <a:pt x="0" y="15388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89691" y="710911"/>
            <a:ext cx="13634684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Other programmes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36222"/>
            <a:chOff x="0" y="0"/>
            <a:chExt cx="4816593" cy="6153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15301"/>
            </a:xfrm>
            <a:custGeom>
              <a:avLst/>
              <a:gdLst/>
              <a:ahLst/>
              <a:cxnLst/>
              <a:rect l="l" t="t" r="r" b="b"/>
              <a:pathLst>
                <a:path w="4816592" h="615301">
                  <a:moveTo>
                    <a:pt x="0" y="0"/>
                  </a:moveTo>
                  <a:lnTo>
                    <a:pt x="4816592" y="0"/>
                  </a:lnTo>
                  <a:lnTo>
                    <a:pt x="4816592" y="615301"/>
                  </a:lnTo>
                  <a:lnTo>
                    <a:pt x="0" y="615301"/>
                  </a:lnTo>
                  <a:close/>
                </a:path>
              </a:pathLst>
            </a:custGeom>
            <a:solidFill>
              <a:srgbClr val="165D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662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89691" y="3060025"/>
            <a:ext cx="15011740" cy="280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8851" lvl="1" indent="-284425" algn="l">
              <a:lnSpc>
                <a:spcPts val="3161"/>
              </a:lnSpc>
              <a:buFont typeface="Arial"/>
              <a:buChar char="•"/>
            </a:pPr>
            <a:r>
              <a:rPr lang="en-US" sz="2634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Winter Conference, 17 November (Sheffield) - join the waiting list</a:t>
            </a:r>
          </a:p>
          <a:p>
            <a:pPr algn="l">
              <a:lnSpc>
                <a:spcPts val="3161"/>
              </a:lnSpc>
            </a:pPr>
            <a:endParaRPr lang="en-US" sz="2634">
              <a:solidFill>
                <a:srgbClr val="19191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68851" lvl="1" indent="-284425" algn="l">
              <a:lnSpc>
                <a:spcPts val="3161"/>
              </a:lnSpc>
              <a:buFont typeface="Arial"/>
              <a:buChar char="•"/>
            </a:pPr>
            <a:r>
              <a:rPr lang="en-US" sz="2634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Community Energy Awards, 17 November (Sheffield)  - RSVP now</a:t>
            </a:r>
          </a:p>
          <a:p>
            <a:pPr algn="l">
              <a:lnSpc>
                <a:spcPts val="3161"/>
              </a:lnSpc>
            </a:pPr>
            <a:endParaRPr lang="en-US" sz="2634">
              <a:solidFill>
                <a:srgbClr val="19191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68851" lvl="1" indent="-284425" algn="l">
              <a:lnSpc>
                <a:spcPts val="3161"/>
              </a:lnSpc>
              <a:buFont typeface="Arial"/>
              <a:buChar char="•"/>
            </a:pPr>
            <a:r>
              <a:rPr lang="en-US" sz="2634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Maximising income from your community energy project - 2 December (Online) </a:t>
            </a:r>
          </a:p>
          <a:p>
            <a:pPr algn="l">
              <a:lnSpc>
                <a:spcPts val="3161"/>
              </a:lnSpc>
            </a:pPr>
            <a:endParaRPr lang="en-US" sz="2634">
              <a:solidFill>
                <a:srgbClr val="19191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68851" lvl="1" indent="-284425" algn="l">
              <a:lnSpc>
                <a:spcPts val="3161"/>
              </a:lnSpc>
              <a:buFont typeface="Arial"/>
              <a:buChar char="•"/>
            </a:pPr>
            <a:r>
              <a:rPr lang="en-US" sz="2634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The next phase of community energy: Supermarkets and warehouses - 4 December (Online)</a:t>
            </a:r>
          </a:p>
        </p:txBody>
      </p:sp>
      <p:sp>
        <p:nvSpPr>
          <p:cNvPr id="6" name="Freeform 6"/>
          <p:cNvSpPr/>
          <p:nvPr/>
        </p:nvSpPr>
        <p:spPr>
          <a:xfrm>
            <a:off x="14617206" y="311015"/>
            <a:ext cx="3670794" cy="1714192"/>
          </a:xfrm>
          <a:custGeom>
            <a:avLst/>
            <a:gdLst/>
            <a:ahLst/>
            <a:cxnLst/>
            <a:rect l="l" t="t" r="r" b="b"/>
            <a:pathLst>
              <a:path w="3670794" h="1714192">
                <a:moveTo>
                  <a:pt x="0" y="0"/>
                </a:moveTo>
                <a:lnTo>
                  <a:pt x="3670794" y="0"/>
                </a:lnTo>
                <a:lnTo>
                  <a:pt x="3670794" y="1714192"/>
                </a:lnTo>
                <a:lnTo>
                  <a:pt x="0" y="171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89691" y="710911"/>
            <a:ext cx="13634684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Upcoming events </a:t>
            </a:r>
          </a:p>
        </p:txBody>
      </p:sp>
      <p:sp>
        <p:nvSpPr>
          <p:cNvPr id="8" name="Freeform 8"/>
          <p:cNvSpPr/>
          <p:nvPr/>
        </p:nvSpPr>
        <p:spPr>
          <a:xfrm>
            <a:off x="3691687" y="6127347"/>
            <a:ext cx="5869245" cy="3912830"/>
          </a:xfrm>
          <a:custGeom>
            <a:avLst/>
            <a:gdLst/>
            <a:ahLst/>
            <a:cxnLst/>
            <a:rect l="l" t="t" r="r" b="b"/>
            <a:pathLst>
              <a:path w="5869245" h="3912830">
                <a:moveTo>
                  <a:pt x="0" y="0"/>
                </a:moveTo>
                <a:lnTo>
                  <a:pt x="5869245" y="0"/>
                </a:lnTo>
                <a:lnTo>
                  <a:pt x="5869245" y="3912830"/>
                </a:lnTo>
                <a:lnTo>
                  <a:pt x="0" y="39128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533603" y="6127347"/>
            <a:ext cx="4363132" cy="3912830"/>
          </a:xfrm>
          <a:custGeom>
            <a:avLst/>
            <a:gdLst/>
            <a:ahLst/>
            <a:cxnLst/>
            <a:rect l="l" t="t" r="r" b="b"/>
            <a:pathLst>
              <a:path w="4363132" h="3912830">
                <a:moveTo>
                  <a:pt x="0" y="0"/>
                </a:moveTo>
                <a:lnTo>
                  <a:pt x="4363132" y="0"/>
                </a:lnTo>
                <a:lnTo>
                  <a:pt x="4363132" y="3912830"/>
                </a:lnTo>
                <a:lnTo>
                  <a:pt x="0" y="39128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5358" b="-52217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Custom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Nunito</vt:lpstr>
      <vt:lpstr>Nunito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Lunchtime webinar: Seeing is Believing - Local Authority Matchmaking (North East &amp; Yorkshire)</dc:title>
  <dc:creator>Faith Terry-Doyle</dc:creator>
  <cp:lastModifiedBy>Faith Terry-Doyle</cp:lastModifiedBy>
  <cp:revision>1</cp:revision>
  <dcterms:created xsi:type="dcterms:W3CDTF">2006-08-16T00:00:00Z</dcterms:created>
  <dcterms:modified xsi:type="dcterms:W3CDTF">2025-11-06T09:23:56Z</dcterms:modified>
  <dc:identifier>DAG31LjiDUU</dc:identifier>
</cp:coreProperties>
</file>